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A93CF-139E-4938-8423-B715615C4B3A}" v="7" dt="2024-11-25T22:41:26.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67571" autoAdjust="0"/>
  </p:normalViewPr>
  <p:slideViewPr>
    <p:cSldViewPr snapToGrid="0">
      <p:cViewPr varScale="1">
        <p:scale>
          <a:sx n="64" d="100"/>
          <a:sy n="64" d="100"/>
        </p:scale>
        <p:origin x="142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Trinkle" userId="49454bcc1acdd24d" providerId="LiveId" clId="{369A93CF-139E-4938-8423-B715615C4B3A}"/>
    <pc:docChg chg="modSld">
      <pc:chgData name="Brandon Trinkle" userId="49454bcc1acdd24d" providerId="LiveId" clId="{369A93CF-139E-4938-8423-B715615C4B3A}" dt="2024-11-25T22:41:26.729" v="10"/>
      <pc:docMkLst>
        <pc:docMk/>
      </pc:docMkLst>
      <pc:sldChg chg="addSp delSp modSp mod modTransition modAnim modNotesTx">
        <pc:chgData name="Brandon Trinkle" userId="49454bcc1acdd24d" providerId="LiveId" clId="{369A93CF-139E-4938-8423-B715615C4B3A}" dt="2024-11-25T22:41:26.729" v="10"/>
        <pc:sldMkLst>
          <pc:docMk/>
          <pc:sldMk cId="2729140102" sldId="256"/>
        </pc:sldMkLst>
        <pc:picChg chg="add del mod">
          <ac:chgData name="Brandon Trinkle" userId="49454bcc1acdd24d" providerId="LiveId" clId="{369A93CF-139E-4938-8423-B715615C4B3A}" dt="2024-11-25T22:36:26.371" v="9"/>
          <ac:picMkLst>
            <pc:docMk/>
            <pc:sldMk cId="2729140102" sldId="256"/>
            <ac:picMk id="7" creationId="{279F192B-0B44-A25F-6887-014DC99D85C4}"/>
          </ac:picMkLst>
        </pc:picChg>
        <pc:picChg chg="add del mod ord">
          <ac:chgData name="Brandon Trinkle" userId="49454bcc1acdd24d" providerId="LiveId" clId="{369A93CF-139E-4938-8423-B715615C4B3A}" dt="2024-11-25T22:41:26.729" v="10"/>
          <ac:picMkLst>
            <pc:docMk/>
            <pc:sldMk cId="2729140102" sldId="256"/>
            <ac:picMk id="9" creationId="{1C45E1EC-C187-7F5C-80C4-AF1920F74FE9}"/>
          </ac:picMkLst>
        </pc:picChg>
        <pc:picChg chg="add mod">
          <ac:chgData name="Brandon Trinkle" userId="49454bcc1acdd24d" providerId="LiveId" clId="{369A93CF-139E-4938-8423-B715615C4B3A}" dt="2024-11-25T22:41:26.729" v="10"/>
          <ac:picMkLst>
            <pc:docMk/>
            <pc:sldMk cId="2729140102" sldId="256"/>
            <ac:picMk id="10" creationId="{BEBA81A1-48FD-E37A-AF07-3FA3038A0384}"/>
          </ac:picMkLst>
        </pc:picChg>
      </pc:sldChg>
      <pc:sldChg chg="addSp delSp modSp mod modTransition modAnim modNotesTx">
        <pc:chgData name="Brandon Trinkle" userId="49454bcc1acdd24d" providerId="LiveId" clId="{369A93CF-139E-4938-8423-B715615C4B3A}" dt="2024-11-25T22:41:26.729" v="10"/>
        <pc:sldMkLst>
          <pc:docMk/>
          <pc:sldMk cId="2646441174" sldId="258"/>
        </pc:sldMkLst>
        <pc:picChg chg="add del mod">
          <ac:chgData name="Brandon Trinkle" userId="49454bcc1acdd24d" providerId="LiveId" clId="{369A93CF-139E-4938-8423-B715615C4B3A}" dt="2024-11-25T22:36:26.371" v="9"/>
          <ac:picMkLst>
            <pc:docMk/>
            <pc:sldMk cId="2646441174" sldId="258"/>
            <ac:picMk id="9" creationId="{97F05832-7A02-6EFD-220D-76F687B29889}"/>
          </ac:picMkLst>
        </pc:picChg>
        <pc:picChg chg="add del mod ord">
          <ac:chgData name="Brandon Trinkle" userId="49454bcc1acdd24d" providerId="LiveId" clId="{369A93CF-139E-4938-8423-B715615C4B3A}" dt="2024-11-25T22:41:26.729" v="10"/>
          <ac:picMkLst>
            <pc:docMk/>
            <pc:sldMk cId="2646441174" sldId="258"/>
            <ac:picMk id="13" creationId="{F580C753-4FF8-EFFB-285F-B51B971BAACD}"/>
          </ac:picMkLst>
        </pc:picChg>
        <pc:picChg chg="add mod">
          <ac:chgData name="Brandon Trinkle" userId="49454bcc1acdd24d" providerId="LiveId" clId="{369A93CF-139E-4938-8423-B715615C4B3A}" dt="2024-11-25T22:41:26.729" v="10"/>
          <ac:picMkLst>
            <pc:docMk/>
            <pc:sldMk cId="2646441174" sldId="258"/>
            <ac:picMk id="14" creationId="{0C700103-6CF8-DBC3-1250-5422D8DB26BB}"/>
          </ac:picMkLst>
        </pc:picChg>
      </pc:sldChg>
      <pc:sldChg chg="addSp modSp modTransition modNotesTx">
        <pc:chgData name="Brandon Trinkle" userId="49454bcc1acdd24d" providerId="LiveId" clId="{369A93CF-139E-4938-8423-B715615C4B3A}" dt="2024-11-25T22:41:26.729" v="10"/>
        <pc:sldMkLst>
          <pc:docMk/>
          <pc:sldMk cId="1779399647" sldId="259"/>
        </pc:sldMkLst>
        <pc:picChg chg="add mod">
          <ac:chgData name="Brandon Trinkle" userId="49454bcc1acdd24d" providerId="LiveId" clId="{369A93CF-139E-4938-8423-B715615C4B3A}" dt="2024-11-25T22:41:26.729" v="10"/>
          <ac:picMkLst>
            <pc:docMk/>
            <pc:sldMk cId="1779399647" sldId="259"/>
            <ac:picMk id="11" creationId="{400D3DC2-639A-A038-41F9-17872CBDDD11}"/>
          </ac:picMkLst>
        </pc:picChg>
      </pc:sldChg>
      <pc:sldChg chg="addSp modSp modTransition modNotesTx">
        <pc:chgData name="Brandon Trinkle" userId="49454bcc1acdd24d" providerId="LiveId" clId="{369A93CF-139E-4938-8423-B715615C4B3A}" dt="2024-11-25T22:41:26.729" v="10"/>
        <pc:sldMkLst>
          <pc:docMk/>
          <pc:sldMk cId="1794170988" sldId="260"/>
        </pc:sldMkLst>
        <pc:picChg chg="add mod">
          <ac:chgData name="Brandon Trinkle" userId="49454bcc1acdd24d" providerId="LiveId" clId="{369A93CF-139E-4938-8423-B715615C4B3A}" dt="2024-11-25T22:41:26.729" v="10"/>
          <ac:picMkLst>
            <pc:docMk/>
            <pc:sldMk cId="1794170988" sldId="260"/>
            <ac:picMk id="7" creationId="{B6227071-F6B9-DB67-31B6-055C35450482}"/>
          </ac:picMkLst>
        </pc:picChg>
      </pc:sldChg>
      <pc:sldChg chg="addSp modSp modTransition modNotesTx">
        <pc:chgData name="Brandon Trinkle" userId="49454bcc1acdd24d" providerId="LiveId" clId="{369A93CF-139E-4938-8423-B715615C4B3A}" dt="2024-11-25T22:41:26.729" v="10"/>
        <pc:sldMkLst>
          <pc:docMk/>
          <pc:sldMk cId="1042810832" sldId="261"/>
        </pc:sldMkLst>
        <pc:picChg chg="add mod">
          <ac:chgData name="Brandon Trinkle" userId="49454bcc1acdd24d" providerId="LiveId" clId="{369A93CF-139E-4938-8423-B715615C4B3A}" dt="2024-11-25T22:41:26.729" v="10"/>
          <ac:picMkLst>
            <pc:docMk/>
            <pc:sldMk cId="1042810832" sldId="261"/>
            <ac:picMk id="7" creationId="{C6F226EF-9262-609A-26F2-15D9EAB433E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D5C0-144C-45DC-A334-1DA7809DDFFE}"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1C43B-F375-4B97-83DB-594B2096B0DC}" type="slidenum">
              <a:rPr lang="en-US" smtClean="0"/>
              <a:t>‹#›</a:t>
            </a:fld>
            <a:endParaRPr lang="en-US"/>
          </a:p>
        </p:txBody>
      </p:sp>
    </p:spTree>
    <p:extLst>
      <p:ext uri="{BB962C8B-B14F-4D97-AF65-F5344CB8AC3E}">
        <p14:creationId xmlns:p14="http://schemas.microsoft.com/office/powerpoint/2010/main" val="4253293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my colleagues Louie Andrade, Zack Fetter, William Turton, and I will be presenting our case study on the CL0P ransomware group. We'll explore what ransomware is, how it works, and specifically how CL0P operates. We aim to provide a clear understanding of these attacks, their impact, and how organizations can protect themselves.</a:t>
            </a:r>
          </a:p>
        </p:txBody>
      </p:sp>
      <p:sp>
        <p:nvSpPr>
          <p:cNvPr id="4" name="Slide Number Placeholder 3"/>
          <p:cNvSpPr>
            <a:spLocks noGrp="1"/>
          </p:cNvSpPr>
          <p:nvPr>
            <p:ph type="sldNum" sz="quarter" idx="5"/>
          </p:nvPr>
        </p:nvSpPr>
        <p:spPr/>
        <p:txBody>
          <a:bodyPr/>
          <a:lstStyle/>
          <a:p>
            <a:fld id="{9AD1C43B-F375-4B97-83DB-594B2096B0DC}" type="slidenum">
              <a:rPr lang="en-US" smtClean="0"/>
              <a:t>1</a:t>
            </a:fld>
            <a:endParaRPr lang="en-US"/>
          </a:p>
        </p:txBody>
      </p:sp>
    </p:spTree>
    <p:extLst>
      <p:ext uri="{BB962C8B-B14F-4D97-AF65-F5344CB8AC3E}">
        <p14:creationId xmlns:p14="http://schemas.microsoft.com/office/powerpoint/2010/main" val="1935883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9A29C-EB7E-A100-D063-BF520457E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E4553-2091-2ECC-8E37-17B4F880E3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B5C08-ADEF-63C7-5B77-C8BF20873B00}"/>
              </a:ext>
            </a:extLst>
          </p:cNvPr>
          <p:cNvSpPr>
            <a:spLocks noGrp="1"/>
          </p:cNvSpPr>
          <p:nvPr>
            <p:ph type="body" idx="1"/>
          </p:nvPr>
        </p:nvSpPr>
        <p:spPr/>
        <p:txBody>
          <a:bodyPr/>
          <a:lstStyle/>
          <a:p>
            <a:r>
              <a:rPr lang="en-US" dirty="0"/>
              <a:t>Let’s start with understanding what ransomware is. Ransomware is a type of malicious software designed to encrypt data, rendering it inaccessible until a ransom is paid for decryption. The impact of these attacks can be quite severe—they can cause major financial loss, operational downtime, and long-term reputational damage. Unfortunately, ransomware is a growing threat, as it increasingly targets critical sectors, like healthcare, education, and government. Attackers are also becoming more sophisticated, employing advanced techniques to make these attacks harder to detect and prevent.</a:t>
            </a:r>
          </a:p>
          <a:p>
            <a:r>
              <a:rPr lang="en-US" dirty="0"/>
              <a:t>The reason ransomware is such a growing problem is due to a combination of the ease of accessing ransomware-as-a-service kits and the lucrative potential of these attacks. With large organizations often paying hundreds of thousands or even millions of dollars to recover their data, the incentives are strong for attackers to continue targeting vulnerable systems.</a:t>
            </a:r>
          </a:p>
        </p:txBody>
      </p:sp>
      <p:sp>
        <p:nvSpPr>
          <p:cNvPr id="4" name="Slide Number Placeholder 3">
            <a:extLst>
              <a:ext uri="{FF2B5EF4-FFF2-40B4-BE49-F238E27FC236}">
                <a16:creationId xmlns:a16="http://schemas.microsoft.com/office/drawing/2014/main" id="{44D840C4-569F-F064-2484-6495A8FC7064}"/>
              </a:ext>
            </a:extLst>
          </p:cNvPr>
          <p:cNvSpPr>
            <a:spLocks noGrp="1"/>
          </p:cNvSpPr>
          <p:nvPr>
            <p:ph type="sldNum" sz="quarter" idx="5"/>
          </p:nvPr>
        </p:nvSpPr>
        <p:spPr/>
        <p:txBody>
          <a:bodyPr/>
          <a:lstStyle/>
          <a:p>
            <a:fld id="{9AD1C43B-F375-4B97-83DB-594B2096B0DC}" type="slidenum">
              <a:rPr lang="en-US" smtClean="0"/>
              <a:t>2</a:t>
            </a:fld>
            <a:endParaRPr lang="en-US"/>
          </a:p>
        </p:txBody>
      </p:sp>
    </p:spTree>
    <p:extLst>
      <p:ext uri="{BB962C8B-B14F-4D97-AF65-F5344CB8AC3E}">
        <p14:creationId xmlns:p14="http://schemas.microsoft.com/office/powerpoint/2010/main" val="2389200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F8B85-55F5-068D-A763-B62EAA7FAD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8CAEF-FB8F-EF15-6181-534E50313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48C878-471A-E43C-54AA-DD313DB8782F}"/>
              </a:ext>
            </a:extLst>
          </p:cNvPr>
          <p:cNvSpPr>
            <a:spLocks noGrp="1"/>
          </p:cNvSpPr>
          <p:nvPr>
            <p:ph type="body" idx="1"/>
          </p:nvPr>
        </p:nvSpPr>
        <p:spPr/>
        <p:txBody>
          <a:bodyPr/>
          <a:lstStyle/>
          <a:p>
            <a:r>
              <a:rPr lang="en-US" dirty="0"/>
              <a:t>Now, let's delve into how ransomware typically works. It all starts with infection methods—common avenues include phishing emails, exploiting vulnerabilities in outdated software, or tricking victims into downloading malicious files. Once the attackers gain initial access, the real damage begins. They encrypt the victim's data and demand a ransom. In many cases, attackers also threaten to leak sensitive information if their demands aren’t met. This is what we call "double extortion."</a:t>
            </a:r>
          </a:p>
          <a:p>
            <a:r>
              <a:rPr lang="en-US" dirty="0"/>
              <a:t>Defending against ransomware requires a multi-layered approach. Layered security systems can help, such as firewalls, endpoint protection, and intrusion detection tools. Regular patching of software vulnerabilities is also crucial, as well as employee training to reduce the risk of successful phishing attacks. Regular backups are a vital last line of defense to ensure that data can be restored without paying a ransom.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A73C22A-269C-4AD8-57F4-AC4F52578466}"/>
              </a:ext>
            </a:extLst>
          </p:cNvPr>
          <p:cNvSpPr>
            <a:spLocks noGrp="1"/>
          </p:cNvSpPr>
          <p:nvPr>
            <p:ph type="sldNum" sz="quarter" idx="5"/>
          </p:nvPr>
        </p:nvSpPr>
        <p:spPr/>
        <p:txBody>
          <a:bodyPr/>
          <a:lstStyle/>
          <a:p>
            <a:fld id="{9AD1C43B-F375-4B97-83DB-594B2096B0DC}" type="slidenum">
              <a:rPr lang="en-US" smtClean="0"/>
              <a:t>3</a:t>
            </a:fld>
            <a:endParaRPr lang="en-US"/>
          </a:p>
        </p:txBody>
      </p:sp>
    </p:spTree>
    <p:extLst>
      <p:ext uri="{BB962C8B-B14F-4D97-AF65-F5344CB8AC3E}">
        <p14:creationId xmlns:p14="http://schemas.microsoft.com/office/powerpoint/2010/main" val="2349113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2DB12-1FBB-9C53-FC40-E623A0B83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0278B-F54A-DAF2-6DA9-4A2A3B28A8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DF085-84EB-B7D8-5992-4E9B3A335B54}"/>
              </a:ext>
            </a:extLst>
          </p:cNvPr>
          <p:cNvSpPr>
            <a:spLocks noGrp="1"/>
          </p:cNvSpPr>
          <p:nvPr>
            <p:ph type="body" idx="1"/>
          </p:nvPr>
        </p:nvSpPr>
        <p:spPr/>
        <p:txBody>
          <a:bodyPr/>
          <a:lstStyle/>
          <a:p>
            <a:r>
              <a:rPr lang="en-US" dirty="0"/>
              <a:t>Moving on to CL0P ransomware, this is a human-operated group that has gained a lot of attention due to its high-profile attacks on enterprise systems. What makes CL0P different from the rest is the scale and precision of their attacks. For instance, in 2023, CL0P exploited vulnerabilities in widely used file transfer systems like </a:t>
            </a:r>
            <a:r>
              <a:rPr lang="en-US" dirty="0" err="1"/>
              <a:t>GoAnywhere</a:t>
            </a:r>
            <a:r>
              <a:rPr lang="en-US" dirty="0"/>
              <a:t> MFT and </a:t>
            </a:r>
            <a:r>
              <a:rPr lang="en-US" dirty="0" err="1"/>
              <a:t>MOVEit</a:t>
            </a:r>
            <a:r>
              <a:rPr lang="en-US" dirty="0"/>
              <a:t>. These attacks affected hundreds of organizations, from private enterprises to government entities.</a:t>
            </a:r>
          </a:p>
          <a:p>
            <a:r>
              <a:rPr lang="en-US" dirty="0"/>
              <a:t>CL0P is known for using zero-day vulnerabilities—those that were unknown before the attack—alongside other tactics like SQL injections and double extortion. Their focus is on extracting the most value out of each target by using a mix of technical and psychological pressure to ensure their ransom is paid.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DD3423F-214C-734B-832E-28636DDB6F90}"/>
              </a:ext>
            </a:extLst>
          </p:cNvPr>
          <p:cNvSpPr>
            <a:spLocks noGrp="1"/>
          </p:cNvSpPr>
          <p:nvPr>
            <p:ph type="sldNum" sz="quarter" idx="5"/>
          </p:nvPr>
        </p:nvSpPr>
        <p:spPr/>
        <p:txBody>
          <a:bodyPr/>
          <a:lstStyle/>
          <a:p>
            <a:fld id="{9AD1C43B-F375-4B97-83DB-594B2096B0DC}" type="slidenum">
              <a:rPr lang="en-US" smtClean="0"/>
              <a:t>4</a:t>
            </a:fld>
            <a:endParaRPr lang="en-US"/>
          </a:p>
        </p:txBody>
      </p:sp>
    </p:spTree>
    <p:extLst>
      <p:ext uri="{BB962C8B-B14F-4D97-AF65-F5344CB8AC3E}">
        <p14:creationId xmlns:p14="http://schemas.microsoft.com/office/powerpoint/2010/main" val="2815617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06D72-A1F7-F8B3-0D6F-B7E63F5C8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3224B-A64A-A68B-6ED3-A6EB9D7C13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62E0F0-3437-6BD4-9436-C6DA33D783BA}"/>
              </a:ext>
            </a:extLst>
          </p:cNvPr>
          <p:cNvSpPr>
            <a:spLocks noGrp="1"/>
          </p:cNvSpPr>
          <p:nvPr>
            <p:ph type="body" idx="1"/>
          </p:nvPr>
        </p:nvSpPr>
        <p:spPr/>
        <p:txBody>
          <a:bodyPr/>
          <a:lstStyle/>
          <a:p>
            <a:r>
              <a:rPr lang="en-US" dirty="0"/>
              <a:t>The key to CL0P's success lies in their well-coordinated exploitation techniques. They start with phishing to gain initial access or use vulnerabilities in enterprise file transfer systems, allowing them to infiltrate and spread quickly. Once inside, they encrypt large volumes of data and then demand ransom from hundreds of affected organizations.</a:t>
            </a:r>
          </a:p>
          <a:p>
            <a:r>
              <a:rPr lang="en-US" dirty="0"/>
              <a:t>CL0P’s impact is significant because of its operational scale—it’s not just about a single company being hit; it's often about multiple companies, which makes the aftermath much harder to deal with. To mitigate such attacks, it's essential to have early detection mechanisms. Network segmentation is another effective measure—limiting the spread of ransomware if one part of the network is compromised. Prompt patching is also crucial to ensure that vulnerabilities are closed as soon as they are discovered.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B8802F2-A58A-80D3-B02F-A9B5F0327118}"/>
              </a:ext>
            </a:extLst>
          </p:cNvPr>
          <p:cNvSpPr>
            <a:spLocks noGrp="1"/>
          </p:cNvSpPr>
          <p:nvPr>
            <p:ph type="sldNum" sz="quarter" idx="5"/>
          </p:nvPr>
        </p:nvSpPr>
        <p:spPr/>
        <p:txBody>
          <a:bodyPr/>
          <a:lstStyle/>
          <a:p>
            <a:fld id="{9AD1C43B-F375-4B97-83DB-594B2096B0DC}" type="slidenum">
              <a:rPr lang="en-US" smtClean="0"/>
              <a:t>5</a:t>
            </a:fld>
            <a:endParaRPr lang="en-US"/>
          </a:p>
        </p:txBody>
      </p:sp>
    </p:spTree>
    <p:extLst>
      <p:ext uri="{BB962C8B-B14F-4D97-AF65-F5344CB8AC3E}">
        <p14:creationId xmlns:p14="http://schemas.microsoft.com/office/powerpoint/2010/main" val="1459041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91BAE-7ED9-8450-CEDA-9789B9DD50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41FF81-1BA8-BFB3-7BD7-0BCBCD9AE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FB8D16-E58F-FF6B-A6A7-67320BCDC99E}"/>
              </a:ext>
            </a:extLst>
          </p:cNvPr>
          <p:cNvSpPr>
            <a:spLocks noGrp="1"/>
          </p:cNvSpPr>
          <p:nvPr>
            <p:ph type="dt" sz="half" idx="10"/>
          </p:nvPr>
        </p:nvSpPr>
        <p:spPr/>
        <p:txBody>
          <a:bodyPr/>
          <a:lstStyle/>
          <a:p>
            <a:fld id="{669C158F-930B-428F-8CA0-68944A2097FA}" type="datetimeFigureOut">
              <a:rPr lang="en-US" smtClean="0"/>
              <a:t>11/25/2024</a:t>
            </a:fld>
            <a:endParaRPr lang="en-US"/>
          </a:p>
        </p:txBody>
      </p:sp>
      <p:sp>
        <p:nvSpPr>
          <p:cNvPr id="5" name="Footer Placeholder 4">
            <a:extLst>
              <a:ext uri="{FF2B5EF4-FFF2-40B4-BE49-F238E27FC236}">
                <a16:creationId xmlns:a16="http://schemas.microsoft.com/office/drawing/2014/main" id="{994E78BD-38A9-4C71-567D-A8B8B8986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8C8CF-A658-0D30-2EFD-A0857BB931F5}"/>
              </a:ext>
            </a:extLst>
          </p:cNvPr>
          <p:cNvSpPr>
            <a:spLocks noGrp="1"/>
          </p:cNvSpPr>
          <p:nvPr>
            <p:ph type="sldNum" sz="quarter" idx="12"/>
          </p:nvPr>
        </p:nvSpPr>
        <p:spPr/>
        <p:txBody>
          <a:bodyPr/>
          <a:lstStyle/>
          <a:p>
            <a:fld id="{D1690695-D548-46F3-B293-43286B46ECBD}" type="slidenum">
              <a:rPr lang="en-US" smtClean="0"/>
              <a:t>‹#›</a:t>
            </a:fld>
            <a:endParaRPr lang="en-US"/>
          </a:p>
        </p:txBody>
      </p:sp>
    </p:spTree>
    <p:extLst>
      <p:ext uri="{BB962C8B-B14F-4D97-AF65-F5344CB8AC3E}">
        <p14:creationId xmlns:p14="http://schemas.microsoft.com/office/powerpoint/2010/main" val="2700386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0537-E2D6-305B-A1E7-293A035EA7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E44892-7B12-888E-EBE1-7E4986A04D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A1E45-6589-1D19-0727-7E58C4D17C26}"/>
              </a:ext>
            </a:extLst>
          </p:cNvPr>
          <p:cNvSpPr>
            <a:spLocks noGrp="1"/>
          </p:cNvSpPr>
          <p:nvPr>
            <p:ph type="dt" sz="half" idx="10"/>
          </p:nvPr>
        </p:nvSpPr>
        <p:spPr/>
        <p:txBody>
          <a:bodyPr/>
          <a:lstStyle/>
          <a:p>
            <a:fld id="{669C158F-930B-428F-8CA0-68944A2097FA}" type="datetimeFigureOut">
              <a:rPr lang="en-US" smtClean="0"/>
              <a:t>11/25/2024</a:t>
            </a:fld>
            <a:endParaRPr lang="en-US"/>
          </a:p>
        </p:txBody>
      </p:sp>
      <p:sp>
        <p:nvSpPr>
          <p:cNvPr id="5" name="Footer Placeholder 4">
            <a:extLst>
              <a:ext uri="{FF2B5EF4-FFF2-40B4-BE49-F238E27FC236}">
                <a16:creationId xmlns:a16="http://schemas.microsoft.com/office/drawing/2014/main" id="{CBB9300D-09D1-3069-5C05-340131842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F3236-E89C-A1E4-D7B8-2D14ADE2BEAB}"/>
              </a:ext>
            </a:extLst>
          </p:cNvPr>
          <p:cNvSpPr>
            <a:spLocks noGrp="1"/>
          </p:cNvSpPr>
          <p:nvPr>
            <p:ph type="sldNum" sz="quarter" idx="12"/>
          </p:nvPr>
        </p:nvSpPr>
        <p:spPr/>
        <p:txBody>
          <a:bodyPr/>
          <a:lstStyle/>
          <a:p>
            <a:fld id="{D1690695-D548-46F3-B293-43286B46ECBD}" type="slidenum">
              <a:rPr lang="en-US" smtClean="0"/>
              <a:t>‹#›</a:t>
            </a:fld>
            <a:endParaRPr lang="en-US"/>
          </a:p>
        </p:txBody>
      </p:sp>
    </p:spTree>
    <p:extLst>
      <p:ext uri="{BB962C8B-B14F-4D97-AF65-F5344CB8AC3E}">
        <p14:creationId xmlns:p14="http://schemas.microsoft.com/office/powerpoint/2010/main" val="3047617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36310-C443-C4BC-59CF-87BB16D244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6F24CF-B720-7665-AE0C-5C028B555B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9EEC7-EBC5-313E-5200-695ACD733FCF}"/>
              </a:ext>
            </a:extLst>
          </p:cNvPr>
          <p:cNvSpPr>
            <a:spLocks noGrp="1"/>
          </p:cNvSpPr>
          <p:nvPr>
            <p:ph type="dt" sz="half" idx="10"/>
          </p:nvPr>
        </p:nvSpPr>
        <p:spPr/>
        <p:txBody>
          <a:bodyPr/>
          <a:lstStyle/>
          <a:p>
            <a:fld id="{669C158F-930B-428F-8CA0-68944A2097FA}" type="datetimeFigureOut">
              <a:rPr lang="en-US" smtClean="0"/>
              <a:t>11/25/2024</a:t>
            </a:fld>
            <a:endParaRPr lang="en-US"/>
          </a:p>
        </p:txBody>
      </p:sp>
      <p:sp>
        <p:nvSpPr>
          <p:cNvPr id="5" name="Footer Placeholder 4">
            <a:extLst>
              <a:ext uri="{FF2B5EF4-FFF2-40B4-BE49-F238E27FC236}">
                <a16:creationId xmlns:a16="http://schemas.microsoft.com/office/drawing/2014/main" id="{30FB78FA-F797-0C5D-AD63-7ED386261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C6379-E6F7-FD64-8EC1-635D20F6DA96}"/>
              </a:ext>
            </a:extLst>
          </p:cNvPr>
          <p:cNvSpPr>
            <a:spLocks noGrp="1"/>
          </p:cNvSpPr>
          <p:nvPr>
            <p:ph type="sldNum" sz="quarter" idx="12"/>
          </p:nvPr>
        </p:nvSpPr>
        <p:spPr/>
        <p:txBody>
          <a:bodyPr/>
          <a:lstStyle/>
          <a:p>
            <a:fld id="{D1690695-D548-46F3-B293-43286B46ECBD}" type="slidenum">
              <a:rPr lang="en-US" smtClean="0"/>
              <a:t>‹#›</a:t>
            </a:fld>
            <a:endParaRPr lang="en-US"/>
          </a:p>
        </p:txBody>
      </p:sp>
    </p:spTree>
    <p:extLst>
      <p:ext uri="{BB962C8B-B14F-4D97-AF65-F5344CB8AC3E}">
        <p14:creationId xmlns:p14="http://schemas.microsoft.com/office/powerpoint/2010/main" val="221265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38A4-8A10-0CB5-0C0E-5C4F553535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8750A8-9F32-78E4-EB90-577E118201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384F6-1575-0447-F7C2-B7A71CC7B88C}"/>
              </a:ext>
            </a:extLst>
          </p:cNvPr>
          <p:cNvSpPr>
            <a:spLocks noGrp="1"/>
          </p:cNvSpPr>
          <p:nvPr>
            <p:ph type="dt" sz="half" idx="10"/>
          </p:nvPr>
        </p:nvSpPr>
        <p:spPr/>
        <p:txBody>
          <a:bodyPr/>
          <a:lstStyle/>
          <a:p>
            <a:fld id="{669C158F-930B-428F-8CA0-68944A2097FA}" type="datetimeFigureOut">
              <a:rPr lang="en-US" smtClean="0"/>
              <a:t>11/25/2024</a:t>
            </a:fld>
            <a:endParaRPr lang="en-US"/>
          </a:p>
        </p:txBody>
      </p:sp>
      <p:sp>
        <p:nvSpPr>
          <p:cNvPr id="5" name="Footer Placeholder 4">
            <a:extLst>
              <a:ext uri="{FF2B5EF4-FFF2-40B4-BE49-F238E27FC236}">
                <a16:creationId xmlns:a16="http://schemas.microsoft.com/office/drawing/2014/main" id="{18DBE64B-3D89-904E-D6A5-CBED67D6E8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3E28F-BE0D-CDF8-4B76-88527353C5F6}"/>
              </a:ext>
            </a:extLst>
          </p:cNvPr>
          <p:cNvSpPr>
            <a:spLocks noGrp="1"/>
          </p:cNvSpPr>
          <p:nvPr>
            <p:ph type="sldNum" sz="quarter" idx="12"/>
          </p:nvPr>
        </p:nvSpPr>
        <p:spPr/>
        <p:txBody>
          <a:bodyPr/>
          <a:lstStyle/>
          <a:p>
            <a:fld id="{D1690695-D548-46F3-B293-43286B46ECBD}" type="slidenum">
              <a:rPr lang="en-US" smtClean="0"/>
              <a:t>‹#›</a:t>
            </a:fld>
            <a:endParaRPr lang="en-US"/>
          </a:p>
        </p:txBody>
      </p:sp>
    </p:spTree>
    <p:extLst>
      <p:ext uri="{BB962C8B-B14F-4D97-AF65-F5344CB8AC3E}">
        <p14:creationId xmlns:p14="http://schemas.microsoft.com/office/powerpoint/2010/main" val="3518859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B831-A0DB-E431-A3FD-A78B962DF1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63C315-9717-CFEC-B219-335AE9DEE09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8ED030-1871-A371-D7B2-FCD5D82DA9B4}"/>
              </a:ext>
            </a:extLst>
          </p:cNvPr>
          <p:cNvSpPr>
            <a:spLocks noGrp="1"/>
          </p:cNvSpPr>
          <p:nvPr>
            <p:ph type="dt" sz="half" idx="10"/>
          </p:nvPr>
        </p:nvSpPr>
        <p:spPr/>
        <p:txBody>
          <a:bodyPr/>
          <a:lstStyle/>
          <a:p>
            <a:fld id="{669C158F-930B-428F-8CA0-68944A2097FA}" type="datetimeFigureOut">
              <a:rPr lang="en-US" smtClean="0"/>
              <a:t>11/25/2024</a:t>
            </a:fld>
            <a:endParaRPr lang="en-US"/>
          </a:p>
        </p:txBody>
      </p:sp>
      <p:sp>
        <p:nvSpPr>
          <p:cNvPr id="5" name="Footer Placeholder 4">
            <a:extLst>
              <a:ext uri="{FF2B5EF4-FFF2-40B4-BE49-F238E27FC236}">
                <a16:creationId xmlns:a16="http://schemas.microsoft.com/office/drawing/2014/main" id="{5E4949D3-82F2-11BD-49AD-F22C527D65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F188BE-4783-650F-0043-3EC714DEAAE2}"/>
              </a:ext>
            </a:extLst>
          </p:cNvPr>
          <p:cNvSpPr>
            <a:spLocks noGrp="1"/>
          </p:cNvSpPr>
          <p:nvPr>
            <p:ph type="sldNum" sz="quarter" idx="12"/>
          </p:nvPr>
        </p:nvSpPr>
        <p:spPr/>
        <p:txBody>
          <a:bodyPr/>
          <a:lstStyle/>
          <a:p>
            <a:fld id="{D1690695-D548-46F3-B293-43286B46ECBD}" type="slidenum">
              <a:rPr lang="en-US" smtClean="0"/>
              <a:t>‹#›</a:t>
            </a:fld>
            <a:endParaRPr lang="en-US"/>
          </a:p>
        </p:txBody>
      </p:sp>
    </p:spTree>
    <p:extLst>
      <p:ext uri="{BB962C8B-B14F-4D97-AF65-F5344CB8AC3E}">
        <p14:creationId xmlns:p14="http://schemas.microsoft.com/office/powerpoint/2010/main" val="3928881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C504A-E35F-E002-64ED-E30DD4E52C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378D24-3693-DE62-5AA3-1BB4B33403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9DF1EC-821A-95C3-3B13-968B393247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556165-D45F-27E8-C374-96DCEF7D29BE}"/>
              </a:ext>
            </a:extLst>
          </p:cNvPr>
          <p:cNvSpPr>
            <a:spLocks noGrp="1"/>
          </p:cNvSpPr>
          <p:nvPr>
            <p:ph type="dt" sz="half" idx="10"/>
          </p:nvPr>
        </p:nvSpPr>
        <p:spPr/>
        <p:txBody>
          <a:bodyPr/>
          <a:lstStyle/>
          <a:p>
            <a:fld id="{669C158F-930B-428F-8CA0-68944A2097FA}" type="datetimeFigureOut">
              <a:rPr lang="en-US" smtClean="0"/>
              <a:t>11/25/2024</a:t>
            </a:fld>
            <a:endParaRPr lang="en-US"/>
          </a:p>
        </p:txBody>
      </p:sp>
      <p:sp>
        <p:nvSpPr>
          <p:cNvPr id="6" name="Footer Placeholder 5">
            <a:extLst>
              <a:ext uri="{FF2B5EF4-FFF2-40B4-BE49-F238E27FC236}">
                <a16:creationId xmlns:a16="http://schemas.microsoft.com/office/drawing/2014/main" id="{DE49F9FA-1F4F-718B-8409-9DF758B685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B1BE60-B1C6-2D1B-7FD2-532DC0464DA5}"/>
              </a:ext>
            </a:extLst>
          </p:cNvPr>
          <p:cNvSpPr>
            <a:spLocks noGrp="1"/>
          </p:cNvSpPr>
          <p:nvPr>
            <p:ph type="sldNum" sz="quarter" idx="12"/>
          </p:nvPr>
        </p:nvSpPr>
        <p:spPr/>
        <p:txBody>
          <a:bodyPr/>
          <a:lstStyle/>
          <a:p>
            <a:fld id="{D1690695-D548-46F3-B293-43286B46ECBD}" type="slidenum">
              <a:rPr lang="en-US" smtClean="0"/>
              <a:t>‹#›</a:t>
            </a:fld>
            <a:endParaRPr lang="en-US"/>
          </a:p>
        </p:txBody>
      </p:sp>
    </p:spTree>
    <p:extLst>
      <p:ext uri="{BB962C8B-B14F-4D97-AF65-F5344CB8AC3E}">
        <p14:creationId xmlns:p14="http://schemas.microsoft.com/office/powerpoint/2010/main" val="136612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01C7E-490E-44C3-716C-B1998650B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3F0073-2F4C-CF28-F152-6F4471EDA8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BA90FA-CD95-3901-52D0-E9C9BC2AEE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5E2AF0-AF57-4546-06F9-BA6818FCD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4182A4-E1DF-0095-0FEA-FCAE7ECAFC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049EC2-A3F7-3BCB-2520-D55D47B34541}"/>
              </a:ext>
            </a:extLst>
          </p:cNvPr>
          <p:cNvSpPr>
            <a:spLocks noGrp="1"/>
          </p:cNvSpPr>
          <p:nvPr>
            <p:ph type="dt" sz="half" idx="10"/>
          </p:nvPr>
        </p:nvSpPr>
        <p:spPr/>
        <p:txBody>
          <a:bodyPr/>
          <a:lstStyle/>
          <a:p>
            <a:fld id="{669C158F-930B-428F-8CA0-68944A2097FA}" type="datetimeFigureOut">
              <a:rPr lang="en-US" smtClean="0"/>
              <a:t>11/25/2024</a:t>
            </a:fld>
            <a:endParaRPr lang="en-US"/>
          </a:p>
        </p:txBody>
      </p:sp>
      <p:sp>
        <p:nvSpPr>
          <p:cNvPr id="8" name="Footer Placeholder 7">
            <a:extLst>
              <a:ext uri="{FF2B5EF4-FFF2-40B4-BE49-F238E27FC236}">
                <a16:creationId xmlns:a16="http://schemas.microsoft.com/office/drawing/2014/main" id="{3D9FC118-9FE4-055D-B50B-4EFDAA43FF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673037-6816-E24A-3D42-510AE8B317F4}"/>
              </a:ext>
            </a:extLst>
          </p:cNvPr>
          <p:cNvSpPr>
            <a:spLocks noGrp="1"/>
          </p:cNvSpPr>
          <p:nvPr>
            <p:ph type="sldNum" sz="quarter" idx="12"/>
          </p:nvPr>
        </p:nvSpPr>
        <p:spPr/>
        <p:txBody>
          <a:bodyPr/>
          <a:lstStyle/>
          <a:p>
            <a:fld id="{D1690695-D548-46F3-B293-43286B46ECBD}" type="slidenum">
              <a:rPr lang="en-US" smtClean="0"/>
              <a:t>‹#›</a:t>
            </a:fld>
            <a:endParaRPr lang="en-US"/>
          </a:p>
        </p:txBody>
      </p:sp>
    </p:spTree>
    <p:extLst>
      <p:ext uri="{BB962C8B-B14F-4D97-AF65-F5344CB8AC3E}">
        <p14:creationId xmlns:p14="http://schemas.microsoft.com/office/powerpoint/2010/main" val="162709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F7E4-405A-BBBE-67BC-F37F4235AF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59E73F-C28D-4A29-B58C-2755C4D47BE2}"/>
              </a:ext>
            </a:extLst>
          </p:cNvPr>
          <p:cNvSpPr>
            <a:spLocks noGrp="1"/>
          </p:cNvSpPr>
          <p:nvPr>
            <p:ph type="dt" sz="half" idx="10"/>
          </p:nvPr>
        </p:nvSpPr>
        <p:spPr/>
        <p:txBody>
          <a:bodyPr/>
          <a:lstStyle/>
          <a:p>
            <a:fld id="{669C158F-930B-428F-8CA0-68944A2097FA}" type="datetimeFigureOut">
              <a:rPr lang="en-US" smtClean="0"/>
              <a:t>11/25/2024</a:t>
            </a:fld>
            <a:endParaRPr lang="en-US"/>
          </a:p>
        </p:txBody>
      </p:sp>
      <p:sp>
        <p:nvSpPr>
          <p:cNvPr id="4" name="Footer Placeholder 3">
            <a:extLst>
              <a:ext uri="{FF2B5EF4-FFF2-40B4-BE49-F238E27FC236}">
                <a16:creationId xmlns:a16="http://schemas.microsoft.com/office/drawing/2014/main" id="{C7B8EFFB-C971-20D1-D6BC-4175C7A977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E068F3-0B7A-A80B-AA18-31E82E88F009}"/>
              </a:ext>
            </a:extLst>
          </p:cNvPr>
          <p:cNvSpPr>
            <a:spLocks noGrp="1"/>
          </p:cNvSpPr>
          <p:nvPr>
            <p:ph type="sldNum" sz="quarter" idx="12"/>
          </p:nvPr>
        </p:nvSpPr>
        <p:spPr/>
        <p:txBody>
          <a:bodyPr/>
          <a:lstStyle/>
          <a:p>
            <a:fld id="{D1690695-D548-46F3-B293-43286B46ECBD}" type="slidenum">
              <a:rPr lang="en-US" smtClean="0"/>
              <a:t>‹#›</a:t>
            </a:fld>
            <a:endParaRPr lang="en-US"/>
          </a:p>
        </p:txBody>
      </p:sp>
    </p:spTree>
    <p:extLst>
      <p:ext uri="{BB962C8B-B14F-4D97-AF65-F5344CB8AC3E}">
        <p14:creationId xmlns:p14="http://schemas.microsoft.com/office/powerpoint/2010/main" val="3688224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6221DC-3577-63FC-0F23-DFC2D6A46A84}"/>
              </a:ext>
            </a:extLst>
          </p:cNvPr>
          <p:cNvSpPr>
            <a:spLocks noGrp="1"/>
          </p:cNvSpPr>
          <p:nvPr>
            <p:ph type="dt" sz="half" idx="10"/>
          </p:nvPr>
        </p:nvSpPr>
        <p:spPr/>
        <p:txBody>
          <a:bodyPr/>
          <a:lstStyle/>
          <a:p>
            <a:fld id="{669C158F-930B-428F-8CA0-68944A2097FA}" type="datetimeFigureOut">
              <a:rPr lang="en-US" smtClean="0"/>
              <a:t>11/25/2024</a:t>
            </a:fld>
            <a:endParaRPr lang="en-US"/>
          </a:p>
        </p:txBody>
      </p:sp>
      <p:sp>
        <p:nvSpPr>
          <p:cNvPr id="3" name="Footer Placeholder 2">
            <a:extLst>
              <a:ext uri="{FF2B5EF4-FFF2-40B4-BE49-F238E27FC236}">
                <a16:creationId xmlns:a16="http://schemas.microsoft.com/office/drawing/2014/main" id="{A96795E0-9DCC-DFF4-A448-4EA6AFCA38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25F1C-87E3-B32C-298C-029F9DDE1F6D}"/>
              </a:ext>
            </a:extLst>
          </p:cNvPr>
          <p:cNvSpPr>
            <a:spLocks noGrp="1"/>
          </p:cNvSpPr>
          <p:nvPr>
            <p:ph type="sldNum" sz="quarter" idx="12"/>
          </p:nvPr>
        </p:nvSpPr>
        <p:spPr/>
        <p:txBody>
          <a:bodyPr/>
          <a:lstStyle/>
          <a:p>
            <a:fld id="{D1690695-D548-46F3-B293-43286B46ECBD}" type="slidenum">
              <a:rPr lang="en-US" smtClean="0"/>
              <a:t>‹#›</a:t>
            </a:fld>
            <a:endParaRPr lang="en-US"/>
          </a:p>
        </p:txBody>
      </p:sp>
    </p:spTree>
    <p:extLst>
      <p:ext uri="{BB962C8B-B14F-4D97-AF65-F5344CB8AC3E}">
        <p14:creationId xmlns:p14="http://schemas.microsoft.com/office/powerpoint/2010/main" val="102152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E908-3667-E1D7-2F9F-DD0E486D57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8D2FDB-E686-BD0E-9AD2-6DF73EC2F5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8E2D8C-B663-6ACC-C009-35371F4020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BDF93-94F5-5FED-E97F-59288B9177B3}"/>
              </a:ext>
            </a:extLst>
          </p:cNvPr>
          <p:cNvSpPr>
            <a:spLocks noGrp="1"/>
          </p:cNvSpPr>
          <p:nvPr>
            <p:ph type="dt" sz="half" idx="10"/>
          </p:nvPr>
        </p:nvSpPr>
        <p:spPr/>
        <p:txBody>
          <a:bodyPr/>
          <a:lstStyle/>
          <a:p>
            <a:fld id="{669C158F-930B-428F-8CA0-68944A2097FA}" type="datetimeFigureOut">
              <a:rPr lang="en-US" smtClean="0"/>
              <a:t>11/25/2024</a:t>
            </a:fld>
            <a:endParaRPr lang="en-US"/>
          </a:p>
        </p:txBody>
      </p:sp>
      <p:sp>
        <p:nvSpPr>
          <p:cNvPr id="6" name="Footer Placeholder 5">
            <a:extLst>
              <a:ext uri="{FF2B5EF4-FFF2-40B4-BE49-F238E27FC236}">
                <a16:creationId xmlns:a16="http://schemas.microsoft.com/office/drawing/2014/main" id="{F03DA524-42B5-E9FE-E09C-71C5D9D4F9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E3C473-DBC5-A477-B899-9164D821C052}"/>
              </a:ext>
            </a:extLst>
          </p:cNvPr>
          <p:cNvSpPr>
            <a:spLocks noGrp="1"/>
          </p:cNvSpPr>
          <p:nvPr>
            <p:ph type="sldNum" sz="quarter" idx="12"/>
          </p:nvPr>
        </p:nvSpPr>
        <p:spPr/>
        <p:txBody>
          <a:bodyPr/>
          <a:lstStyle/>
          <a:p>
            <a:fld id="{D1690695-D548-46F3-B293-43286B46ECBD}" type="slidenum">
              <a:rPr lang="en-US" smtClean="0"/>
              <a:t>‹#›</a:t>
            </a:fld>
            <a:endParaRPr lang="en-US"/>
          </a:p>
        </p:txBody>
      </p:sp>
    </p:spTree>
    <p:extLst>
      <p:ext uri="{BB962C8B-B14F-4D97-AF65-F5344CB8AC3E}">
        <p14:creationId xmlns:p14="http://schemas.microsoft.com/office/powerpoint/2010/main" val="296162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3BD5-F3A2-B15C-6292-C2C26720D7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61467A-EFD5-4CFB-ACE2-9895C0DF13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B7BF06-6582-28E4-A321-D318DB2F0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F5E1E2-0DFA-502B-E15B-1EF0DF06861B}"/>
              </a:ext>
            </a:extLst>
          </p:cNvPr>
          <p:cNvSpPr>
            <a:spLocks noGrp="1"/>
          </p:cNvSpPr>
          <p:nvPr>
            <p:ph type="dt" sz="half" idx="10"/>
          </p:nvPr>
        </p:nvSpPr>
        <p:spPr/>
        <p:txBody>
          <a:bodyPr/>
          <a:lstStyle/>
          <a:p>
            <a:fld id="{669C158F-930B-428F-8CA0-68944A2097FA}" type="datetimeFigureOut">
              <a:rPr lang="en-US" smtClean="0"/>
              <a:t>11/25/2024</a:t>
            </a:fld>
            <a:endParaRPr lang="en-US"/>
          </a:p>
        </p:txBody>
      </p:sp>
      <p:sp>
        <p:nvSpPr>
          <p:cNvPr id="6" name="Footer Placeholder 5">
            <a:extLst>
              <a:ext uri="{FF2B5EF4-FFF2-40B4-BE49-F238E27FC236}">
                <a16:creationId xmlns:a16="http://schemas.microsoft.com/office/drawing/2014/main" id="{1CFE2049-1B3D-D5D7-8296-87988CCD27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716C46-F28A-0F9E-7504-3D8A931C6060}"/>
              </a:ext>
            </a:extLst>
          </p:cNvPr>
          <p:cNvSpPr>
            <a:spLocks noGrp="1"/>
          </p:cNvSpPr>
          <p:nvPr>
            <p:ph type="sldNum" sz="quarter" idx="12"/>
          </p:nvPr>
        </p:nvSpPr>
        <p:spPr/>
        <p:txBody>
          <a:bodyPr/>
          <a:lstStyle/>
          <a:p>
            <a:fld id="{D1690695-D548-46F3-B293-43286B46ECBD}" type="slidenum">
              <a:rPr lang="en-US" smtClean="0"/>
              <a:t>‹#›</a:t>
            </a:fld>
            <a:endParaRPr lang="en-US"/>
          </a:p>
        </p:txBody>
      </p:sp>
    </p:spTree>
    <p:extLst>
      <p:ext uri="{BB962C8B-B14F-4D97-AF65-F5344CB8AC3E}">
        <p14:creationId xmlns:p14="http://schemas.microsoft.com/office/powerpoint/2010/main" val="2014391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D8220E-212A-E383-06E8-DAB8F95FA4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1CF234-D4D1-B233-6910-E4F5AD67F6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AB0C26-BB99-A5DF-D94A-089C1F1E6E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69C158F-930B-428F-8CA0-68944A2097FA}" type="datetimeFigureOut">
              <a:rPr lang="en-US" smtClean="0"/>
              <a:t>11/25/2024</a:t>
            </a:fld>
            <a:endParaRPr lang="en-US"/>
          </a:p>
        </p:txBody>
      </p:sp>
      <p:sp>
        <p:nvSpPr>
          <p:cNvPr id="5" name="Footer Placeholder 4">
            <a:extLst>
              <a:ext uri="{FF2B5EF4-FFF2-40B4-BE49-F238E27FC236}">
                <a16:creationId xmlns:a16="http://schemas.microsoft.com/office/drawing/2014/main" id="{2D1E3E97-5AB7-74BB-D51D-0A34F6871B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02620C5-E466-7AD0-4451-8D1B3EC544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1690695-D548-46F3-B293-43286B46ECBD}" type="slidenum">
              <a:rPr lang="en-US" smtClean="0"/>
              <a:t>‹#›</a:t>
            </a:fld>
            <a:endParaRPr lang="en-US"/>
          </a:p>
        </p:txBody>
      </p:sp>
    </p:spTree>
    <p:extLst>
      <p:ext uri="{BB962C8B-B14F-4D97-AF65-F5344CB8AC3E}">
        <p14:creationId xmlns:p14="http://schemas.microsoft.com/office/powerpoint/2010/main" val="4292905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in a hoodie&#10;&#10;Description automatically generated">
            <a:extLst>
              <a:ext uri="{FF2B5EF4-FFF2-40B4-BE49-F238E27FC236}">
                <a16:creationId xmlns:a16="http://schemas.microsoft.com/office/drawing/2014/main" id="{42555C60-7E0F-9152-187A-79A4A6689A25}"/>
              </a:ext>
            </a:extLst>
          </p:cNvPr>
          <p:cNvPicPr>
            <a:picLocks noChangeAspect="1"/>
          </p:cNvPicPr>
          <p:nvPr/>
        </p:nvPicPr>
        <p:blipFill>
          <a:blip r:embed="rId5">
            <a:extLst>
              <a:ext uri="{28A0092B-C50C-407E-A947-70E740481C1C}">
                <a14:useLocalDpi xmlns:a14="http://schemas.microsoft.com/office/drawing/2010/main" val="0"/>
              </a:ext>
            </a:extLst>
          </a:blip>
          <a:srcRect l="10065" r="10624"/>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A09442-0E09-CB55-B905-B6A38AD67362}"/>
              </a:ext>
            </a:extLst>
          </p:cNvPr>
          <p:cNvSpPr>
            <a:spLocks noGrp="1"/>
          </p:cNvSpPr>
          <p:nvPr>
            <p:ph type="ctrTitle"/>
          </p:nvPr>
        </p:nvSpPr>
        <p:spPr>
          <a:xfrm>
            <a:off x="7935402" y="743447"/>
            <a:ext cx="3445765" cy="3692028"/>
          </a:xfrm>
          <a:noFill/>
        </p:spPr>
        <p:txBody>
          <a:bodyPr>
            <a:normAutofit/>
          </a:bodyPr>
          <a:lstStyle/>
          <a:p>
            <a:pPr algn="l"/>
            <a:br>
              <a:rPr lang="en-US" sz="5400">
                <a:effectLst/>
                <a:latin typeface="Calibri" panose="020F0502020204030204" pitchFamily="34" charset="0"/>
                <a:ea typeface="SimSun" panose="02010600030101010101" pitchFamily="2" charset="-122"/>
                <a:cs typeface="Times New Roman" panose="02020603050405020304" pitchFamily="18" charset="0"/>
              </a:rPr>
            </a:br>
            <a:r>
              <a:rPr lang="en-US" sz="5400">
                <a:effectLst/>
                <a:latin typeface="Calibri" panose="020F0502020204030204" pitchFamily="34" charset="0"/>
                <a:ea typeface="SimSun" panose="02010600030101010101" pitchFamily="2" charset="-122"/>
                <a:cs typeface="Times New Roman" panose="02020603050405020304" pitchFamily="18" charset="0"/>
              </a:rPr>
              <a:t>CL0P Case Study</a:t>
            </a:r>
            <a:br>
              <a:rPr lang="en-US" sz="5400">
                <a:effectLst/>
                <a:latin typeface="Calibri" panose="020F0502020204030204" pitchFamily="34" charset="0"/>
                <a:ea typeface="SimSun" panose="02010600030101010101" pitchFamily="2" charset="-122"/>
                <a:cs typeface="Times New Roman" panose="02020603050405020304" pitchFamily="18" charset="0"/>
              </a:rPr>
            </a:br>
            <a:endParaRPr lang="en-US" sz="5200" dirty="0"/>
          </a:p>
        </p:txBody>
      </p:sp>
      <p:sp>
        <p:nvSpPr>
          <p:cNvPr id="3" name="Subtitle 2">
            <a:extLst>
              <a:ext uri="{FF2B5EF4-FFF2-40B4-BE49-F238E27FC236}">
                <a16:creationId xmlns:a16="http://schemas.microsoft.com/office/drawing/2014/main" id="{54B517B0-3ACA-332D-A634-F20AC14DFC47}"/>
              </a:ext>
            </a:extLst>
          </p:cNvPr>
          <p:cNvSpPr>
            <a:spLocks noGrp="1"/>
          </p:cNvSpPr>
          <p:nvPr>
            <p:ph type="subTitle" idx="1"/>
          </p:nvPr>
        </p:nvSpPr>
        <p:spPr>
          <a:xfrm>
            <a:off x="7935403" y="4629234"/>
            <a:ext cx="3445766" cy="1485319"/>
          </a:xfrm>
          <a:noFill/>
        </p:spPr>
        <p:txBody>
          <a:bodyPr>
            <a:normAutofit fontScale="92500" lnSpcReduction="20000"/>
          </a:bodyPr>
          <a:lstStyle/>
          <a:p>
            <a:pPr algn="l"/>
            <a:r>
              <a:rPr lang="en-US"/>
              <a:t>Brandon Trinkle</a:t>
            </a:r>
          </a:p>
          <a:p>
            <a:pPr algn="l"/>
            <a:r>
              <a:rPr lang="en-US"/>
              <a:t>Louie Andrade</a:t>
            </a:r>
          </a:p>
          <a:p>
            <a:pPr algn="l"/>
            <a:r>
              <a:rPr lang="en-US"/>
              <a:t>Zack Fetter</a:t>
            </a:r>
          </a:p>
          <a:p>
            <a:pPr algn="l"/>
            <a:r>
              <a:rPr lang="en-US"/>
              <a:t>William Turton</a:t>
            </a:r>
            <a:endParaRPr lang="en-US" dirty="0"/>
          </a:p>
        </p:txBody>
      </p:sp>
      <p:pic>
        <p:nvPicPr>
          <p:cNvPr id="10" name="Video 9">
            <a:hlinkClick r:id="" action="ppaction://media"/>
            <a:extLst>
              <a:ext uri="{FF2B5EF4-FFF2-40B4-BE49-F238E27FC236}">
                <a16:creationId xmlns:a16="http://schemas.microsoft.com/office/drawing/2014/main" id="{BEBA81A1-48FD-E37A-AF07-3FA3038A038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9140102"/>
      </p:ext>
    </p:extLst>
  </p:cSld>
  <p:clrMapOvr>
    <a:masterClrMapping/>
  </p:clrMapOvr>
  <mc:AlternateContent xmlns:mc="http://schemas.openxmlformats.org/markup-compatibility/2006">
    <mc:Choice xmlns:p14="http://schemas.microsoft.com/office/powerpoint/2010/main" Requires="p14">
      <p:transition spd="slow" p14:dur="2000" advTm="27615"/>
    </mc:Choice>
    <mc:Fallback>
      <p:transition spd="slow" advTm="27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B27E74-AB3C-F66C-733A-3C8D066DA243}"/>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483890E-B5C6-9BBD-84A3-911196187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DA0A62-26CB-D442-2762-65DB574DC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872D9-2CCD-3B21-1C3D-6CBC3EE18A8C}"/>
              </a:ext>
            </a:extLst>
          </p:cNvPr>
          <p:cNvSpPr>
            <a:spLocks noGrp="1"/>
          </p:cNvSpPr>
          <p:nvPr>
            <p:ph type="ctrTitle"/>
          </p:nvPr>
        </p:nvSpPr>
        <p:spPr>
          <a:xfrm>
            <a:off x="7320466" y="609600"/>
            <a:ext cx="4140014" cy="1330839"/>
          </a:xfrm>
        </p:spPr>
        <p:txBody>
          <a:bodyPr vert="horz" lIns="91440" tIns="45720" rIns="91440" bIns="45720" rtlCol="0" anchor="ctr">
            <a:normAutofit/>
          </a:bodyPr>
          <a:lstStyle/>
          <a:p>
            <a:pPr algn="l"/>
            <a:br>
              <a:rPr lang="en-US" sz="2800" dirty="0">
                <a:effectLst/>
              </a:rPr>
            </a:br>
            <a:r>
              <a:rPr lang="en-US" sz="2800" b="1" dirty="0">
                <a:effectLst/>
              </a:rPr>
              <a:t>What is Ransomware?</a:t>
            </a:r>
            <a:br>
              <a:rPr lang="en-US" sz="2800" dirty="0">
                <a:effectLst/>
              </a:rPr>
            </a:br>
            <a:endParaRPr lang="en-US" sz="2800" dirty="0"/>
          </a:p>
        </p:txBody>
      </p:sp>
      <p:pic>
        <p:nvPicPr>
          <p:cNvPr id="5" name="Picture 4" descr="A person in a hoodie&#10;&#10;Description automatically generated">
            <a:extLst>
              <a:ext uri="{FF2B5EF4-FFF2-40B4-BE49-F238E27FC236}">
                <a16:creationId xmlns:a16="http://schemas.microsoft.com/office/drawing/2014/main" id="{5A9B5A8D-E661-E81F-2CB9-E53969F1DDEF}"/>
              </a:ext>
            </a:extLst>
          </p:cNvPr>
          <p:cNvPicPr>
            <a:picLocks noChangeAspect="1"/>
          </p:cNvPicPr>
          <p:nvPr/>
        </p:nvPicPr>
        <p:blipFill>
          <a:blip r:embed="rId5">
            <a:extLst>
              <a:ext uri="{28A0092B-C50C-407E-A947-70E740481C1C}">
                <a14:useLocalDpi xmlns:a14="http://schemas.microsoft.com/office/drawing/2010/main" val="0"/>
              </a:ext>
            </a:extLst>
          </a:blip>
          <a:srcRect l="21416" r="21975"/>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Subtitle 2">
            <a:extLst>
              <a:ext uri="{FF2B5EF4-FFF2-40B4-BE49-F238E27FC236}">
                <a16:creationId xmlns:a16="http://schemas.microsoft.com/office/drawing/2014/main" id="{D214B6E3-D8A9-A3C9-3FFE-064408B9B3C0}"/>
              </a:ext>
            </a:extLst>
          </p:cNvPr>
          <p:cNvSpPr>
            <a:spLocks noGrp="1"/>
          </p:cNvSpPr>
          <p:nvPr>
            <p:ph type="subTitle" idx="1"/>
          </p:nvPr>
        </p:nvSpPr>
        <p:spPr>
          <a:xfrm>
            <a:off x="7320465" y="2194102"/>
            <a:ext cx="4140013" cy="3908586"/>
          </a:xfrm>
        </p:spPr>
        <p:txBody>
          <a:bodyPr vert="horz" lIns="91440" tIns="45720" rIns="91440" bIns="45720" rtlCol="0">
            <a:normAutofit/>
          </a:bodyPr>
          <a:lstStyle/>
          <a:p>
            <a:pPr indent="-228600" algn="l">
              <a:buFont typeface="Arial" panose="020B0604020202020204" pitchFamily="34" charset="0"/>
              <a:buChar char="•"/>
            </a:pPr>
            <a:r>
              <a:rPr lang="en-US" sz="2000" b="1" dirty="0"/>
              <a:t>Definition</a:t>
            </a:r>
          </a:p>
          <a:p>
            <a:pPr lvl="1" indent="-228600" algn="l">
              <a:buFont typeface="Arial" panose="020B0604020202020204" pitchFamily="34" charset="0"/>
              <a:buChar char="•"/>
            </a:pPr>
            <a:r>
              <a:rPr lang="en-US" sz="1600" dirty="0"/>
              <a:t>Malicious software that encrypts data, demanding payment for decryption.</a:t>
            </a:r>
          </a:p>
          <a:p>
            <a:pPr marL="228600" lvl="1" algn="l"/>
            <a:endParaRPr lang="en-US" sz="2000" b="1" dirty="0"/>
          </a:p>
          <a:p>
            <a:pPr marL="57150" indent="-285750" algn="l">
              <a:buFont typeface="Arial" panose="020B0604020202020204" pitchFamily="34" charset="0"/>
              <a:buChar char="•"/>
            </a:pPr>
            <a:r>
              <a:rPr lang="en-US" sz="2000" b="1" dirty="0"/>
              <a:t>Impact: </a:t>
            </a:r>
          </a:p>
          <a:p>
            <a:pPr marL="514350" lvl="1" indent="-285750" algn="l">
              <a:buFont typeface="Arial" panose="020B0604020202020204" pitchFamily="34" charset="0"/>
              <a:buChar char="•"/>
            </a:pPr>
            <a:r>
              <a:rPr lang="en-US" sz="1600" dirty="0"/>
              <a:t>Causes financial loss, operational downtime, and reputational damage.</a:t>
            </a:r>
          </a:p>
          <a:p>
            <a:pPr marL="57150" indent="-285750" algn="l">
              <a:buFont typeface="Arial" panose="020B0604020202020204" pitchFamily="34" charset="0"/>
              <a:buChar char="•"/>
            </a:pPr>
            <a:endParaRPr lang="en-US" sz="2000" b="1" dirty="0"/>
          </a:p>
          <a:p>
            <a:pPr marL="57150" indent="-285750" algn="l">
              <a:buFont typeface="Arial" panose="020B0604020202020204" pitchFamily="34" charset="0"/>
              <a:buChar char="•"/>
            </a:pPr>
            <a:r>
              <a:rPr lang="en-US" sz="2000" b="1" dirty="0"/>
              <a:t>Growing Threat: </a:t>
            </a:r>
          </a:p>
          <a:p>
            <a:pPr marL="514350" lvl="1" indent="-285750" algn="l">
              <a:buFont typeface="Arial" panose="020B0604020202020204" pitchFamily="34" charset="0"/>
              <a:buChar char="•"/>
            </a:pPr>
            <a:r>
              <a:rPr lang="en-US" sz="1600" dirty="0"/>
              <a:t>Increasingly targets critical sectors and uses sophisticated methods.</a:t>
            </a:r>
            <a:endParaRPr lang="en-US" sz="1200" dirty="0"/>
          </a:p>
        </p:txBody>
      </p:sp>
      <p:pic>
        <p:nvPicPr>
          <p:cNvPr id="14" name="Video 13">
            <a:hlinkClick r:id="" action="ppaction://media"/>
            <a:extLst>
              <a:ext uri="{FF2B5EF4-FFF2-40B4-BE49-F238E27FC236}">
                <a16:creationId xmlns:a16="http://schemas.microsoft.com/office/drawing/2014/main" id="{0C700103-6CF8-DBC3-1250-5422D8DB26B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6441174"/>
      </p:ext>
    </p:extLst>
  </p:cSld>
  <p:clrMapOvr>
    <a:masterClrMapping/>
  </p:clrMapOvr>
  <mc:AlternateContent xmlns:mc="http://schemas.openxmlformats.org/markup-compatibility/2006">
    <mc:Choice xmlns:p14="http://schemas.microsoft.com/office/powerpoint/2010/main" Requires="p14">
      <p:transition spd="slow" p14:dur="2000" advTm="72766"/>
    </mc:Choice>
    <mc:Fallback>
      <p:transition spd="slow" advTm="72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DAD462-6601-F068-4C5B-56EBEF143F1D}"/>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10C8133-EB7A-97BE-12F5-8B2A00AE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914D7B3-A4F6-97BA-91FC-7F8D0D593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990A0-2CB9-35C2-F072-1EA6D9F5B87B}"/>
              </a:ext>
            </a:extLst>
          </p:cNvPr>
          <p:cNvSpPr>
            <a:spLocks noGrp="1"/>
          </p:cNvSpPr>
          <p:nvPr>
            <p:ph type="ctrTitle"/>
          </p:nvPr>
        </p:nvSpPr>
        <p:spPr>
          <a:xfrm>
            <a:off x="7320466" y="609600"/>
            <a:ext cx="4140014" cy="1330839"/>
          </a:xfrm>
        </p:spPr>
        <p:txBody>
          <a:bodyPr vert="horz" lIns="91440" tIns="45720" rIns="91440" bIns="45720" rtlCol="0" anchor="ctr">
            <a:normAutofit fontScale="90000"/>
          </a:bodyPr>
          <a:lstStyle/>
          <a:p>
            <a:pPr algn="l"/>
            <a:br>
              <a:rPr lang="en-US" sz="2800" dirty="0">
                <a:effectLst/>
              </a:rPr>
            </a:br>
            <a:r>
              <a:rPr lang="en-US" sz="2800" b="1" dirty="0">
                <a:effectLst/>
              </a:rPr>
              <a:t>How Ransomware Works?</a:t>
            </a:r>
            <a:br>
              <a:rPr lang="en-US" sz="2800" dirty="0">
                <a:effectLst/>
              </a:rPr>
            </a:br>
            <a:endParaRPr lang="en-US" sz="2800" dirty="0"/>
          </a:p>
        </p:txBody>
      </p:sp>
      <p:pic>
        <p:nvPicPr>
          <p:cNvPr id="5" name="Picture 4" descr="A person in a hoodie&#10;&#10;Description automatically generated">
            <a:extLst>
              <a:ext uri="{FF2B5EF4-FFF2-40B4-BE49-F238E27FC236}">
                <a16:creationId xmlns:a16="http://schemas.microsoft.com/office/drawing/2014/main" id="{8A7FCBB6-2DD6-FDD6-378F-DF5DC45C4EEA}"/>
              </a:ext>
            </a:extLst>
          </p:cNvPr>
          <p:cNvPicPr>
            <a:picLocks noChangeAspect="1"/>
          </p:cNvPicPr>
          <p:nvPr/>
        </p:nvPicPr>
        <p:blipFill>
          <a:blip r:embed="rId5">
            <a:extLst>
              <a:ext uri="{28A0092B-C50C-407E-A947-70E740481C1C}">
                <a14:useLocalDpi xmlns:a14="http://schemas.microsoft.com/office/drawing/2010/main" val="0"/>
              </a:ext>
            </a:extLst>
          </a:blip>
          <a:srcRect l="21416" r="21975"/>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Subtitle 2">
            <a:extLst>
              <a:ext uri="{FF2B5EF4-FFF2-40B4-BE49-F238E27FC236}">
                <a16:creationId xmlns:a16="http://schemas.microsoft.com/office/drawing/2014/main" id="{E7DC7729-B5A3-C118-1266-D37BEA98D038}"/>
              </a:ext>
            </a:extLst>
          </p:cNvPr>
          <p:cNvSpPr>
            <a:spLocks noGrp="1"/>
          </p:cNvSpPr>
          <p:nvPr>
            <p:ph type="subTitle" idx="1"/>
          </p:nvPr>
        </p:nvSpPr>
        <p:spPr>
          <a:xfrm>
            <a:off x="7320465" y="2194102"/>
            <a:ext cx="4140013" cy="3908586"/>
          </a:xfrm>
        </p:spPr>
        <p:txBody>
          <a:bodyPr vert="horz" lIns="91440" tIns="45720" rIns="91440" bIns="45720" rtlCol="0">
            <a:normAutofit/>
          </a:bodyPr>
          <a:lstStyle/>
          <a:p>
            <a:pPr indent="-228600" algn="l">
              <a:buFont typeface="Arial" panose="020B0604020202020204" pitchFamily="34" charset="0"/>
              <a:buChar char="•"/>
            </a:pPr>
            <a:r>
              <a:rPr lang="en-US" sz="2000" b="1" dirty="0"/>
              <a:t>Infection Methods</a:t>
            </a:r>
          </a:p>
          <a:p>
            <a:pPr lvl="1" indent="-228600" algn="l">
              <a:buFont typeface="Arial" panose="020B0604020202020204" pitchFamily="34" charset="0"/>
              <a:buChar char="•"/>
            </a:pPr>
            <a:r>
              <a:rPr lang="en-US" sz="1600" dirty="0"/>
              <a:t>Phishing, exploiting vulnerabilities, malicious downloads.</a:t>
            </a:r>
          </a:p>
          <a:p>
            <a:pPr indent="-228600" algn="l">
              <a:buFont typeface="Arial" panose="020B0604020202020204" pitchFamily="34" charset="0"/>
              <a:buChar char="•"/>
            </a:pPr>
            <a:endParaRPr lang="en-US" sz="2000" b="1" dirty="0"/>
          </a:p>
          <a:p>
            <a:pPr indent="-228600" algn="l">
              <a:buFont typeface="Arial" panose="020B0604020202020204" pitchFamily="34" charset="0"/>
              <a:buChar char="•"/>
            </a:pPr>
            <a:r>
              <a:rPr lang="en-US" sz="2000" b="1" dirty="0"/>
              <a:t>Attack Process</a:t>
            </a:r>
          </a:p>
          <a:p>
            <a:pPr lvl="1" indent="-228600" algn="l">
              <a:buFont typeface="Arial" panose="020B0604020202020204" pitchFamily="34" charset="0"/>
              <a:buChar char="•"/>
            </a:pPr>
            <a:r>
              <a:rPr lang="en-US" sz="1600" dirty="0"/>
              <a:t>Initial access, data encryption, ransom demand, potential data leak.</a:t>
            </a:r>
          </a:p>
          <a:p>
            <a:pPr indent="-228600" algn="l">
              <a:buFont typeface="Arial" panose="020B0604020202020204" pitchFamily="34" charset="0"/>
              <a:buChar char="•"/>
            </a:pPr>
            <a:endParaRPr lang="en-US" sz="2000" b="1" dirty="0"/>
          </a:p>
          <a:p>
            <a:pPr indent="-228600" algn="l">
              <a:buFont typeface="Arial" panose="020B0604020202020204" pitchFamily="34" charset="0"/>
              <a:buChar char="•"/>
            </a:pPr>
            <a:r>
              <a:rPr lang="en-US" sz="2000" b="1" dirty="0"/>
              <a:t>Defense Strategies</a:t>
            </a:r>
          </a:p>
          <a:p>
            <a:pPr lvl="1" indent="-228600" algn="l">
              <a:buFont typeface="Arial" panose="020B0604020202020204" pitchFamily="34" charset="0"/>
              <a:buChar char="•"/>
            </a:pPr>
            <a:r>
              <a:rPr lang="en-US" sz="1600" dirty="0"/>
              <a:t>Layered security, regular patching, employee training, backups.</a:t>
            </a:r>
            <a:endParaRPr lang="en-US" sz="800" dirty="0"/>
          </a:p>
        </p:txBody>
      </p:sp>
      <p:pic>
        <p:nvPicPr>
          <p:cNvPr id="11" name="Video 10">
            <a:hlinkClick r:id="" action="ppaction://media"/>
            <a:extLst>
              <a:ext uri="{FF2B5EF4-FFF2-40B4-BE49-F238E27FC236}">
                <a16:creationId xmlns:a16="http://schemas.microsoft.com/office/drawing/2014/main" id="{400D3DC2-639A-A038-41F9-17872CBDDD1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79399647"/>
      </p:ext>
    </p:extLst>
  </p:cSld>
  <p:clrMapOvr>
    <a:masterClrMapping/>
  </p:clrMapOvr>
  <mc:AlternateContent xmlns:mc="http://schemas.openxmlformats.org/markup-compatibility/2006">
    <mc:Choice xmlns:p14="http://schemas.microsoft.com/office/powerpoint/2010/main" Requires="p14">
      <p:transition spd="slow" p14:dur="2000" advTm="71402"/>
    </mc:Choice>
    <mc:Fallback>
      <p:transition spd="slow" advTm="71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F09F80-AEE3-4D6D-9778-414B8105A7F8}"/>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A2FE391-9448-19DA-7ED7-22B80E470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4E826FE-023D-B9A1-B7A1-A6654F48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5747E-8B69-4338-F1BE-56FB18F857BE}"/>
              </a:ext>
            </a:extLst>
          </p:cNvPr>
          <p:cNvSpPr>
            <a:spLocks noGrp="1"/>
          </p:cNvSpPr>
          <p:nvPr>
            <p:ph type="ctrTitle"/>
          </p:nvPr>
        </p:nvSpPr>
        <p:spPr>
          <a:xfrm>
            <a:off x="7320466" y="609600"/>
            <a:ext cx="4140014" cy="1330839"/>
          </a:xfrm>
        </p:spPr>
        <p:txBody>
          <a:bodyPr vert="horz" lIns="91440" tIns="45720" rIns="91440" bIns="45720" rtlCol="0" anchor="ctr">
            <a:normAutofit/>
          </a:bodyPr>
          <a:lstStyle/>
          <a:p>
            <a:pPr algn="l"/>
            <a:br>
              <a:rPr lang="en-US" sz="2800" dirty="0">
                <a:effectLst/>
              </a:rPr>
            </a:br>
            <a:r>
              <a:rPr lang="en-US" sz="2800" b="1" dirty="0">
                <a:effectLst/>
              </a:rPr>
              <a:t>CL0P Ransomware</a:t>
            </a:r>
            <a:br>
              <a:rPr lang="en-US" sz="2800" dirty="0">
                <a:effectLst/>
              </a:rPr>
            </a:br>
            <a:endParaRPr lang="en-US" sz="2800" dirty="0"/>
          </a:p>
        </p:txBody>
      </p:sp>
      <p:pic>
        <p:nvPicPr>
          <p:cNvPr id="5" name="Picture 4" descr="A person in a hoodie&#10;&#10;Description automatically generated">
            <a:extLst>
              <a:ext uri="{FF2B5EF4-FFF2-40B4-BE49-F238E27FC236}">
                <a16:creationId xmlns:a16="http://schemas.microsoft.com/office/drawing/2014/main" id="{29554272-FAD5-131D-E802-3B2D1B973ED3}"/>
              </a:ext>
            </a:extLst>
          </p:cNvPr>
          <p:cNvPicPr>
            <a:picLocks noChangeAspect="1"/>
          </p:cNvPicPr>
          <p:nvPr/>
        </p:nvPicPr>
        <p:blipFill>
          <a:blip r:embed="rId5">
            <a:extLst>
              <a:ext uri="{28A0092B-C50C-407E-A947-70E740481C1C}">
                <a14:useLocalDpi xmlns:a14="http://schemas.microsoft.com/office/drawing/2010/main" val="0"/>
              </a:ext>
            </a:extLst>
          </a:blip>
          <a:srcRect l="21416" r="21975"/>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Subtitle 2">
            <a:extLst>
              <a:ext uri="{FF2B5EF4-FFF2-40B4-BE49-F238E27FC236}">
                <a16:creationId xmlns:a16="http://schemas.microsoft.com/office/drawing/2014/main" id="{802DA406-6139-18FF-AFA1-271F67B8F9A0}"/>
              </a:ext>
            </a:extLst>
          </p:cNvPr>
          <p:cNvSpPr>
            <a:spLocks noGrp="1"/>
          </p:cNvSpPr>
          <p:nvPr>
            <p:ph type="subTitle" idx="1"/>
          </p:nvPr>
        </p:nvSpPr>
        <p:spPr>
          <a:xfrm>
            <a:off x="7320465" y="2194102"/>
            <a:ext cx="4140013" cy="3908586"/>
          </a:xfrm>
        </p:spPr>
        <p:txBody>
          <a:bodyPr vert="horz" lIns="91440" tIns="45720" rIns="91440" bIns="45720" rtlCol="0">
            <a:normAutofit/>
          </a:bodyPr>
          <a:lstStyle/>
          <a:p>
            <a:pPr indent="-228600" algn="l">
              <a:buFont typeface="Arial" panose="020B0604020202020204" pitchFamily="34" charset="0"/>
              <a:buChar char="•"/>
            </a:pPr>
            <a:r>
              <a:rPr lang="en-US" sz="2000" b="1" dirty="0"/>
              <a:t>Overview </a:t>
            </a:r>
          </a:p>
          <a:p>
            <a:pPr lvl="1" indent="-228600" algn="l">
              <a:buFont typeface="Arial" panose="020B0604020202020204" pitchFamily="34" charset="0"/>
              <a:buChar char="•"/>
            </a:pPr>
            <a:r>
              <a:rPr lang="en-US" sz="1600" dirty="0"/>
              <a:t>CL0P is a human-operated ransomware group targeting enterprise systems.</a:t>
            </a:r>
          </a:p>
          <a:p>
            <a:pPr indent="-228600" algn="l">
              <a:buFont typeface="Arial" panose="020B0604020202020204" pitchFamily="34" charset="0"/>
              <a:buChar char="•"/>
            </a:pPr>
            <a:endParaRPr lang="en-US" sz="2000" b="1" dirty="0"/>
          </a:p>
          <a:p>
            <a:pPr indent="-228600" algn="l">
              <a:buFont typeface="Arial" panose="020B0604020202020204" pitchFamily="34" charset="0"/>
              <a:buChar char="•"/>
            </a:pPr>
            <a:r>
              <a:rPr lang="en-US" sz="2000" b="1" dirty="0"/>
              <a:t>Notable Attacks </a:t>
            </a:r>
          </a:p>
          <a:p>
            <a:pPr lvl="1" indent="-228600" algn="l">
              <a:buFont typeface="Arial" panose="020B0604020202020204" pitchFamily="34" charset="0"/>
              <a:buChar char="•"/>
            </a:pPr>
            <a:r>
              <a:rPr lang="en-US" sz="1600" dirty="0"/>
              <a:t>2023 attacks on </a:t>
            </a:r>
            <a:r>
              <a:rPr lang="en-US" sz="1600" dirty="0" err="1"/>
              <a:t>GoAnywhere</a:t>
            </a:r>
            <a:r>
              <a:rPr lang="en-US" sz="1600" dirty="0"/>
              <a:t> MFT &amp; </a:t>
            </a:r>
            <a:r>
              <a:rPr lang="en-US" sz="1600" dirty="0" err="1"/>
              <a:t>Moveit</a:t>
            </a:r>
            <a:r>
              <a:rPr lang="en-US" sz="1600" dirty="0"/>
              <a:t>, leveraging critical vulnerabilities.</a:t>
            </a:r>
          </a:p>
          <a:p>
            <a:pPr indent="-228600" algn="l">
              <a:buFont typeface="Arial" panose="020B0604020202020204" pitchFamily="34" charset="0"/>
              <a:buChar char="•"/>
            </a:pPr>
            <a:endParaRPr lang="en-US" sz="2000" b="1" dirty="0"/>
          </a:p>
          <a:p>
            <a:pPr indent="-228600" algn="l">
              <a:buFont typeface="Arial" panose="020B0604020202020204" pitchFamily="34" charset="0"/>
              <a:buChar char="•"/>
            </a:pPr>
            <a:r>
              <a:rPr lang="en-US" sz="2000" b="1" dirty="0"/>
              <a:t>Tactics </a:t>
            </a:r>
          </a:p>
          <a:p>
            <a:pPr lvl="1" indent="-228600" algn="l">
              <a:buFont typeface="Arial" panose="020B0604020202020204" pitchFamily="34" charset="0"/>
              <a:buChar char="•"/>
            </a:pPr>
            <a:r>
              <a:rPr lang="en-US" sz="1600" dirty="0"/>
              <a:t>Zero-day exploitation, SQL injection, double extortion methods.</a:t>
            </a:r>
            <a:endParaRPr lang="en-US" sz="400" dirty="0"/>
          </a:p>
        </p:txBody>
      </p:sp>
      <p:pic>
        <p:nvPicPr>
          <p:cNvPr id="7" name="Video 6">
            <a:hlinkClick r:id="" action="ppaction://media"/>
            <a:extLst>
              <a:ext uri="{FF2B5EF4-FFF2-40B4-BE49-F238E27FC236}">
                <a16:creationId xmlns:a16="http://schemas.microsoft.com/office/drawing/2014/main" id="{B6227071-F6B9-DB67-31B6-055C3545048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94170988"/>
      </p:ext>
    </p:extLst>
  </p:cSld>
  <p:clrMapOvr>
    <a:masterClrMapping/>
  </p:clrMapOvr>
  <mc:AlternateContent xmlns:mc="http://schemas.openxmlformats.org/markup-compatibility/2006">
    <mc:Choice xmlns:p14="http://schemas.microsoft.com/office/powerpoint/2010/main" Requires="p14">
      <p:transition spd="slow" p14:dur="2000" advTm="63361"/>
    </mc:Choice>
    <mc:Fallback>
      <p:transition spd="slow" advTm="63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6B3A13-1673-871F-6C34-ED6CE080C119}"/>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6018B7F-DB3B-199E-6A55-2F1C2F9F8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CDBA636-5AB9-C515-20CB-2B444669F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48A81-75EF-E98A-4AFC-F570A4F5D359}"/>
              </a:ext>
            </a:extLst>
          </p:cNvPr>
          <p:cNvSpPr>
            <a:spLocks noGrp="1"/>
          </p:cNvSpPr>
          <p:nvPr>
            <p:ph type="ctrTitle"/>
          </p:nvPr>
        </p:nvSpPr>
        <p:spPr>
          <a:xfrm>
            <a:off x="7320466" y="609600"/>
            <a:ext cx="4140014" cy="1330839"/>
          </a:xfrm>
        </p:spPr>
        <p:txBody>
          <a:bodyPr vert="horz" lIns="91440" tIns="45720" rIns="91440" bIns="45720" rtlCol="0" anchor="ctr">
            <a:normAutofit/>
          </a:bodyPr>
          <a:lstStyle/>
          <a:p>
            <a:pPr algn="l"/>
            <a:br>
              <a:rPr lang="en-US" sz="2800" dirty="0">
                <a:effectLst/>
              </a:rPr>
            </a:br>
            <a:r>
              <a:rPr lang="en-US" sz="2800" b="1" dirty="0">
                <a:effectLst/>
              </a:rPr>
              <a:t>CL0P Attack Methods</a:t>
            </a:r>
            <a:br>
              <a:rPr lang="en-US" sz="2800" dirty="0">
                <a:effectLst/>
              </a:rPr>
            </a:br>
            <a:endParaRPr lang="en-US" sz="2800" dirty="0"/>
          </a:p>
        </p:txBody>
      </p:sp>
      <p:pic>
        <p:nvPicPr>
          <p:cNvPr id="5" name="Picture 4" descr="A person in a hoodie&#10;&#10;Description automatically generated">
            <a:extLst>
              <a:ext uri="{FF2B5EF4-FFF2-40B4-BE49-F238E27FC236}">
                <a16:creationId xmlns:a16="http://schemas.microsoft.com/office/drawing/2014/main" id="{0D572185-5720-936B-EA81-9BE2E866F2FA}"/>
              </a:ext>
            </a:extLst>
          </p:cNvPr>
          <p:cNvPicPr>
            <a:picLocks noChangeAspect="1"/>
          </p:cNvPicPr>
          <p:nvPr/>
        </p:nvPicPr>
        <p:blipFill>
          <a:blip r:embed="rId5">
            <a:extLst>
              <a:ext uri="{28A0092B-C50C-407E-A947-70E740481C1C}">
                <a14:useLocalDpi xmlns:a14="http://schemas.microsoft.com/office/drawing/2010/main" val="0"/>
              </a:ext>
            </a:extLst>
          </a:blip>
          <a:srcRect l="21416" r="21975"/>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Subtitle 2">
            <a:extLst>
              <a:ext uri="{FF2B5EF4-FFF2-40B4-BE49-F238E27FC236}">
                <a16:creationId xmlns:a16="http://schemas.microsoft.com/office/drawing/2014/main" id="{647C1064-9538-78F6-0D35-B5AEB5ED0352}"/>
              </a:ext>
            </a:extLst>
          </p:cNvPr>
          <p:cNvSpPr>
            <a:spLocks noGrp="1"/>
          </p:cNvSpPr>
          <p:nvPr>
            <p:ph type="subTitle" idx="1"/>
          </p:nvPr>
        </p:nvSpPr>
        <p:spPr>
          <a:xfrm>
            <a:off x="7320465" y="2194102"/>
            <a:ext cx="4140013" cy="3908586"/>
          </a:xfrm>
        </p:spPr>
        <p:txBody>
          <a:bodyPr vert="horz" lIns="91440" tIns="45720" rIns="91440" bIns="45720" rtlCol="0">
            <a:normAutofit/>
          </a:bodyPr>
          <a:lstStyle/>
          <a:p>
            <a:pPr indent="-228600" algn="l">
              <a:buFont typeface="Arial" panose="020B0604020202020204" pitchFamily="34" charset="0"/>
              <a:buChar char="•"/>
            </a:pPr>
            <a:r>
              <a:rPr lang="en-US" sz="2000" b="1" dirty="0"/>
              <a:t>Exploitation Techniques </a:t>
            </a:r>
          </a:p>
          <a:p>
            <a:pPr lvl="1" indent="-228600" algn="l">
              <a:buFont typeface="Arial" panose="020B0604020202020204" pitchFamily="34" charset="0"/>
              <a:buChar char="•"/>
            </a:pPr>
            <a:r>
              <a:rPr lang="en-US" sz="1600" dirty="0"/>
              <a:t>Uses phishing and exploits vulnerabilities in enterprise file transfer systems.</a:t>
            </a:r>
          </a:p>
          <a:p>
            <a:pPr indent="-228600" algn="l">
              <a:buFont typeface="Arial" panose="020B0604020202020204" pitchFamily="34" charset="0"/>
              <a:buChar char="•"/>
            </a:pPr>
            <a:endParaRPr lang="en-US" sz="2000" b="1" dirty="0"/>
          </a:p>
          <a:p>
            <a:pPr indent="-228600" algn="l">
              <a:buFont typeface="Arial" panose="020B0604020202020204" pitchFamily="34" charset="0"/>
              <a:buChar char="•"/>
            </a:pPr>
            <a:r>
              <a:rPr lang="en-US" sz="2000" b="1" dirty="0"/>
              <a:t>Operational Scale</a:t>
            </a:r>
          </a:p>
          <a:p>
            <a:pPr lvl="1" indent="-228600" algn="l">
              <a:buFont typeface="Arial" panose="020B0604020202020204" pitchFamily="34" charset="0"/>
              <a:buChar char="•"/>
            </a:pPr>
            <a:r>
              <a:rPr lang="en-US" sz="1600" dirty="0"/>
              <a:t>Often affects hundreds of organizations at once.</a:t>
            </a:r>
          </a:p>
          <a:p>
            <a:pPr indent="-228600" algn="l">
              <a:buFont typeface="Arial" panose="020B0604020202020204" pitchFamily="34" charset="0"/>
              <a:buChar char="•"/>
            </a:pPr>
            <a:endParaRPr lang="en-US" sz="2000" b="1" dirty="0"/>
          </a:p>
          <a:p>
            <a:pPr indent="-228600" algn="l">
              <a:buFont typeface="Arial" panose="020B0604020202020204" pitchFamily="34" charset="0"/>
              <a:buChar char="•"/>
            </a:pPr>
            <a:r>
              <a:rPr lang="en-US" sz="2000" b="1" dirty="0"/>
              <a:t>Impact &amp; Mitigation </a:t>
            </a:r>
          </a:p>
          <a:p>
            <a:pPr lvl="1" indent="-228600" algn="l">
              <a:buFont typeface="Arial" panose="020B0604020202020204" pitchFamily="34" charset="0"/>
              <a:buChar char="•"/>
            </a:pPr>
            <a:r>
              <a:rPr lang="en-US" sz="1600" dirty="0"/>
              <a:t>Emphasizes early detection, network segmentation, and prompt patching.</a:t>
            </a:r>
            <a:endParaRPr lang="en-US" sz="100" dirty="0"/>
          </a:p>
        </p:txBody>
      </p:sp>
      <p:pic>
        <p:nvPicPr>
          <p:cNvPr id="7" name="Video 6">
            <a:hlinkClick r:id="" action="ppaction://media"/>
            <a:extLst>
              <a:ext uri="{FF2B5EF4-FFF2-40B4-BE49-F238E27FC236}">
                <a16:creationId xmlns:a16="http://schemas.microsoft.com/office/drawing/2014/main" id="{C6F226EF-9262-609A-26F2-15D9EAB433E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42810832"/>
      </p:ext>
    </p:extLst>
  </p:cSld>
  <p:clrMapOvr>
    <a:masterClrMapping/>
  </p:clrMapOvr>
  <mc:AlternateContent xmlns:mc="http://schemas.openxmlformats.org/markup-compatibility/2006">
    <mc:Choice xmlns:p14="http://schemas.microsoft.com/office/powerpoint/2010/main" Requires="p14">
      <p:transition spd="slow" p14:dur="2000" advTm="61858"/>
    </mc:Choice>
    <mc:Fallback>
      <p:transition spd="slow" advTm="61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TotalTime>
  <Words>839</Words>
  <Application>Microsoft Office PowerPoint</Application>
  <PresentationFormat>Widescreen</PresentationFormat>
  <Paragraphs>55</Paragraphs>
  <Slides>5</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Aptos Display</vt:lpstr>
      <vt:lpstr>Arial</vt:lpstr>
      <vt:lpstr>Calibri</vt:lpstr>
      <vt:lpstr>Office Theme</vt:lpstr>
      <vt:lpstr> CL0P Case Study </vt:lpstr>
      <vt:lpstr> What is Ransomware? </vt:lpstr>
      <vt:lpstr> How Ransomware Works? </vt:lpstr>
      <vt:lpstr> CL0P Ransomware </vt:lpstr>
      <vt:lpstr> CL0P Attack Methods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Trinkle</dc:creator>
  <cp:lastModifiedBy>Brandon Trinkle</cp:lastModifiedBy>
  <cp:revision>1</cp:revision>
  <dcterms:created xsi:type="dcterms:W3CDTF">2024-11-24T16:20:29Z</dcterms:created>
  <dcterms:modified xsi:type="dcterms:W3CDTF">2024-11-25T22:41:37Z</dcterms:modified>
</cp:coreProperties>
</file>